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77" r:id="rId11"/>
    <p:sldId id="257" r:id="rId12"/>
    <p:sldId id="287" r:id="rId13"/>
    <p:sldId id="288" r:id="rId14"/>
    <p:sldId id="263" r:id="rId15"/>
    <p:sldId id="264" r:id="rId16"/>
    <p:sldId id="267" r:id="rId17"/>
    <p:sldId id="272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33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496" autoAdjust="0"/>
    <p:restoredTop sz="94660"/>
  </p:normalViewPr>
  <p:slideViewPr>
    <p:cSldViewPr>
      <p:cViewPr varScale="1">
        <p:scale>
          <a:sx n="110" d="100"/>
          <a:sy n="110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431F06-9763-4CE0-965E-37CBE39CF1DC}" type="datetimeFigureOut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C3CC93-4925-4887-BE13-38149F58AD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dörtgen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Dikdörtgen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Dikdörtgen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10 Yuvarlatılmış Dikdörtgen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11 Yuvarlatılmış Dikdörtgen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Dikdörtgen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Dikdörtgen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Dikdörtgen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5 Dikdörtgen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7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5869-D5F4-4415-9682-DABCD216E413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18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1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9EB286-561E-43B4-9C5A-20A27FDCAC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CE97-4B03-4160-AE6D-654DD4058D01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46A1-A88E-4D21-B88F-FA49DDCD68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CD19-69C4-4DE7-89DD-F6E552C3847D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5D05-FB7A-4FC4-978B-1538276F5A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D9EF-44AD-4766-9D98-690728BE528C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8D9F-585E-47C6-BEC6-3C8265CFB8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56C0-D883-4094-9BF4-238221F5D91D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B392-13D5-4CCA-9798-E95018BB5F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064C-A5A9-4DA1-8768-7179EB1E57B0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7D66-9997-4D86-A5A0-80BE44BA33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8FE195-EB52-45DD-8E45-423E1D6B48AE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8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0A6819-0473-42EB-913A-0279379D5E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E765-36E6-4EB0-9B51-AE06BFE4C393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2BA2-29E9-4143-A13D-C02B1579E5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34F7-D7DE-4817-898C-9B85A801B652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2034-17FC-4488-B605-F355719635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AA63-AF45-41BD-8790-3730E1D2D16A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EC0E-FC04-4B46-9F63-165D3133CC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6650-EF6A-4CC2-8A59-B51F1CEC6F3A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6286-1D08-4F10-8C33-7971E5404A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Dikdörtgen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Dikdörtgen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40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7E401-F2B8-4AB6-B61E-FCC23BC7B806}" type="datetime1">
              <a:rPr lang="tr-TR"/>
              <a:pPr>
                <a:defRPr/>
              </a:pPr>
              <a:t>02.08.2013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Yatay Geçiş Başvuru Değerlendirme Bilgilendirme Sunumu</a:t>
            </a: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E98386-45D2-44BD-8811-60D29422FC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58" r:id="rId3"/>
    <p:sldLayoutId id="2147483859" r:id="rId4"/>
    <p:sldLayoutId id="2147483866" r:id="rId5"/>
    <p:sldLayoutId id="2147483867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bs.sdu.edu.t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3.sdu.edu.t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tr-TR" smtClean="0"/>
              <a:t>Yatay Geçiş Başvurusu Değerlendirme</a:t>
            </a:r>
          </a:p>
        </p:txBody>
      </p:sp>
      <p:sp>
        <p:nvSpPr>
          <p:cNvPr id="5123" name="2 Alt Başlık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tr-TR" smtClean="0"/>
              <a:t>Bilgilendirme Sunumu</a:t>
            </a:r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48D8E-F02B-4783-98BB-610ED233D5C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 smtClean="0"/>
          </a:p>
        </p:txBody>
      </p:sp>
      <p:sp>
        <p:nvSpPr>
          <p:cNvPr id="5125" name="4 Altbilgi Yer Tutucusu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 smtClean="0"/>
              <a:t>Yatay Geçiş Başvuru Değerlendirme Bilgilendirme Sunumu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808663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endParaRPr lang="tr-TR" sz="4000" smtClean="0"/>
          </a:p>
          <a:p>
            <a:pPr algn="ctr">
              <a:buFont typeface="Georgia" pitchFamily="18" charset="0"/>
              <a:buNone/>
            </a:pPr>
            <a:endParaRPr lang="tr-TR" sz="4000" smtClean="0"/>
          </a:p>
          <a:p>
            <a:pPr algn="ctr">
              <a:buFont typeface="Georgia" pitchFamily="18" charset="0"/>
              <a:buNone/>
            </a:pPr>
            <a:endParaRPr lang="tr-TR" sz="4000" smtClean="0"/>
          </a:p>
          <a:p>
            <a:pPr algn="ctr">
              <a:buFont typeface="Georgia" pitchFamily="18" charset="0"/>
              <a:buNone/>
            </a:pPr>
            <a:r>
              <a:rPr lang="tr-TR" sz="4000" smtClean="0">
                <a:solidFill>
                  <a:srgbClr val="FF3300"/>
                </a:solidFill>
              </a:rPr>
              <a:t>YATAY GEÇİŞ ÖN DEĞERLENDİRME İŞLEMLERİ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İçindekiler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Sayfaya Erişim</a:t>
            </a:r>
          </a:p>
          <a:p>
            <a:pPr eaLnBrk="1" hangingPunct="1"/>
            <a:r>
              <a:rPr lang="tr-TR" smtClean="0"/>
              <a:t>Öğrenci İşleri Yetkileri</a:t>
            </a:r>
          </a:p>
          <a:p>
            <a:pPr lvl="1" eaLnBrk="1" hangingPunct="1"/>
            <a:r>
              <a:rPr lang="tr-TR" smtClean="0"/>
              <a:t>Bölüm Seçme</a:t>
            </a:r>
          </a:p>
          <a:p>
            <a:pPr lvl="1" eaLnBrk="1" hangingPunct="1"/>
            <a:r>
              <a:rPr lang="tr-TR" smtClean="0"/>
              <a:t>Başvuruları Listeleme</a:t>
            </a:r>
          </a:p>
          <a:p>
            <a:pPr lvl="1" eaLnBrk="1" hangingPunct="1"/>
            <a:r>
              <a:rPr lang="tr-TR" smtClean="0"/>
              <a:t>Başvuru Bilgilerini Kontrol Etme</a:t>
            </a:r>
          </a:p>
          <a:p>
            <a:pPr lvl="1" eaLnBrk="1" hangingPunct="1"/>
            <a:r>
              <a:rPr lang="tr-TR" smtClean="0"/>
              <a:t>Başvuruyu Onaylama</a:t>
            </a:r>
          </a:p>
        </p:txBody>
      </p:sp>
      <p:sp>
        <p:nvSpPr>
          <p:cNvPr id="614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7EA6C-5420-40A8-8691-CF454D2F01D2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  <p:sp>
        <p:nvSpPr>
          <p:cNvPr id="6149" name="4 Altbilgi Yer Tutucusu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/>
              <a:t>Yatay Geçiş Başvuru Değerlendirme Bilgilendirme Sunumu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/>
              <a:t>Yatay Geçiş İşlemleri Menüsünden ‘Yatay Geçiş Öğrenci Yerleştirme’ye tıklayarak ilgili sayfaya ulaşınız.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1116013" y="4868863"/>
            <a:ext cx="1152525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1835150" y="1628775"/>
            <a:ext cx="3744913" cy="3313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/>
              <a:t>Fakülte , Bölüm, Yarıyıl Bilgilerini girerek ‘Listele’ Butonunu Tıklayınız.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900113" y="1700213"/>
            <a:ext cx="2376487" cy="1800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979613" y="1700213"/>
            <a:ext cx="1584325" cy="19446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843213" y="1700213"/>
            <a:ext cx="144145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019925" y="3357563"/>
            <a:ext cx="5048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148263" y="1628775"/>
            <a:ext cx="2087562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Başvuruları Listeleme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Yatay Geçiş Başvuru Değerlendirme Bilgilendirme Sunumu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A2EFA-E262-45B3-B4D9-3DC924F7A514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18437" name="7 İçerik Yer Tutucusu"/>
          <p:cNvSpPr>
            <a:spLocks noGrp="1"/>
          </p:cNvSpPr>
          <p:nvPr>
            <p:ph idx="1"/>
          </p:nvPr>
        </p:nvSpPr>
        <p:spPr>
          <a:xfrm>
            <a:off x="4572000" y="2249488"/>
            <a:ext cx="4114800" cy="4324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1800" smtClean="0"/>
              <a:t>Bölüm seçildikten sonra sağdaki “Listele” yazısına tıklayarak “Bölümü Tercih Edenler” başlığı altında yatay geçiş için başvuran öğrencileri görüntüleyebilirsiniz.</a:t>
            </a:r>
          </a:p>
          <a:p>
            <a:pPr>
              <a:lnSpc>
                <a:spcPct val="80000"/>
              </a:lnSpc>
            </a:pPr>
            <a:r>
              <a:rPr lang="tr-TR" sz="1800" smtClean="0"/>
              <a:t>Başvuran öğrencinin bilgilerinin bulunduğu satır;</a:t>
            </a:r>
          </a:p>
          <a:p>
            <a:pPr lvl="1">
              <a:lnSpc>
                <a:spcPct val="80000"/>
              </a:lnSpc>
            </a:pPr>
            <a:r>
              <a:rPr lang="tr-TR" sz="1600" smtClean="0">
                <a:solidFill>
                  <a:schemeClr val="tx1"/>
                </a:solidFill>
              </a:rPr>
              <a:t>soldaki gibi normal temalı ise </a:t>
            </a:r>
            <a:r>
              <a:rPr lang="tr-TR" sz="1600" u="sng" smtClean="0">
                <a:solidFill>
                  <a:schemeClr val="tx1"/>
                </a:solidFill>
              </a:rPr>
              <a:t>kurum içi</a:t>
            </a:r>
          </a:p>
          <a:p>
            <a:pPr lvl="1">
              <a:lnSpc>
                <a:spcPct val="80000"/>
              </a:lnSpc>
            </a:pPr>
            <a:endParaRPr lang="tr-TR" sz="1600" u="sng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endParaRPr lang="tr-TR" sz="1600" u="sng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sz="1600" smtClean="0">
                <a:solidFill>
                  <a:srgbClr val="00B050"/>
                </a:solidFill>
              </a:rPr>
              <a:t>Yeşil</a:t>
            </a:r>
            <a:r>
              <a:rPr lang="tr-TR" sz="1600" smtClean="0">
                <a:solidFill>
                  <a:schemeClr val="tx1"/>
                </a:solidFill>
              </a:rPr>
              <a:t> temalı ise </a:t>
            </a:r>
            <a:r>
              <a:rPr lang="tr-TR" sz="1400" u="sng" smtClean="0">
                <a:solidFill>
                  <a:schemeClr val="tx1"/>
                </a:solidFill>
              </a:rPr>
              <a:t>kurum</a:t>
            </a:r>
            <a:r>
              <a:rPr lang="tr-TR" sz="1400" u="sng" smtClean="0">
                <a:solidFill>
                  <a:schemeClr val="tx1"/>
                </a:solidFill>
                <a:latin typeface="Arial" charset="0"/>
              </a:rPr>
              <a:t>lararası yurt içi</a:t>
            </a:r>
          </a:p>
          <a:p>
            <a:pPr lvl="1">
              <a:lnSpc>
                <a:spcPct val="80000"/>
              </a:lnSpc>
            </a:pPr>
            <a:endParaRPr lang="tr-TR" sz="1400" u="sng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sz="1600" smtClean="0">
                <a:solidFill>
                  <a:srgbClr val="FFC000"/>
                </a:solidFill>
              </a:rPr>
              <a:t>Sarı</a:t>
            </a:r>
            <a:r>
              <a:rPr lang="tr-TR" sz="1600" smtClean="0">
                <a:solidFill>
                  <a:schemeClr val="tx1"/>
                </a:solidFill>
              </a:rPr>
              <a:t> temalı ise </a:t>
            </a:r>
            <a:r>
              <a:rPr lang="tr-TR" sz="1400" smtClean="0">
                <a:solidFill>
                  <a:schemeClr val="tx1"/>
                </a:solidFill>
                <a:latin typeface="Arial" charset="0"/>
              </a:rPr>
              <a:t>kurumlararası </a:t>
            </a:r>
            <a:r>
              <a:rPr lang="tr-TR" sz="1400" u="sng" smtClean="0">
                <a:solidFill>
                  <a:schemeClr val="tx1"/>
                </a:solidFill>
              </a:rPr>
              <a:t>yurt dışı</a:t>
            </a:r>
          </a:p>
          <a:p>
            <a:pPr lvl="1">
              <a:lnSpc>
                <a:spcPct val="80000"/>
              </a:lnSpc>
            </a:pPr>
            <a:endParaRPr lang="tr-TR" sz="1400" u="sng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400" smtClean="0"/>
              <a:t>Yatay Geçiş Başvurusu olduğunu belirtir.</a:t>
            </a:r>
          </a:p>
          <a:p>
            <a:pPr lvl="1">
              <a:lnSpc>
                <a:spcPct val="80000"/>
              </a:lnSpc>
            </a:pPr>
            <a:endParaRPr lang="tr-TR" sz="1400" smtClean="0"/>
          </a:p>
          <a:p>
            <a:pPr>
              <a:lnSpc>
                <a:spcPct val="80000"/>
              </a:lnSpc>
            </a:pPr>
            <a:endParaRPr lang="tr-TR" sz="1400" smtClean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445125"/>
            <a:ext cx="34559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5013325"/>
            <a:ext cx="34559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292600"/>
            <a:ext cx="3455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9138"/>
            <a:ext cx="450056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229600" cy="1066800"/>
          </a:xfrm>
        </p:spPr>
        <p:txBody>
          <a:bodyPr/>
          <a:lstStyle/>
          <a:p>
            <a:r>
              <a:rPr lang="tr-TR" smtClean="0"/>
              <a:t>Başvuru Bilgilerini Kontrol Etme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395288" y="2205038"/>
            <a:ext cx="4114800" cy="4324350"/>
          </a:xfrm>
        </p:spPr>
        <p:txBody>
          <a:bodyPr/>
          <a:lstStyle/>
          <a:p>
            <a:r>
              <a:rPr lang="tr-TR" smtClean="0"/>
              <a:t>Listelenmiş öğrencilerin solundaki “DETAY” yazısına tıklayarak öğrencinin bilgilerini görüntüleyebilirsiniz.</a:t>
            </a:r>
          </a:p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Yatay Geçiş Başvuru Değerlendirme Bilgilendirme Sunumu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BBECE-4149-47B5-8D59-3322A1D577A3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89138"/>
            <a:ext cx="39608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5651500" y="5661025"/>
            <a:ext cx="360363" cy="1444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1763713" y="3357563"/>
            <a:ext cx="3887787" cy="2232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66800"/>
          </a:xfrm>
        </p:spPr>
        <p:txBody>
          <a:bodyPr/>
          <a:lstStyle/>
          <a:p>
            <a:r>
              <a:rPr lang="tr-TR" smtClean="0"/>
              <a:t>Başvuru Bilgilerini Kontrol Etme</a:t>
            </a:r>
            <a:br>
              <a:rPr lang="tr-TR" smtClean="0"/>
            </a:br>
            <a:r>
              <a:rPr lang="tr-TR" smtClean="0"/>
              <a:t>                </a:t>
            </a:r>
            <a:r>
              <a:rPr lang="tr-TR" sz="2800" b="1" smtClean="0">
                <a:solidFill>
                  <a:srgbClr val="FF3300"/>
                </a:solidFill>
              </a:rPr>
              <a:t>(KURUM İÇİ)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2060575"/>
            <a:ext cx="4114800" cy="43243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tr-TR" sz="1500" dirty="0" smtClean="0"/>
              <a:t>Öğrenci bilgilerini kontrol ederken;</a:t>
            </a:r>
          </a:p>
          <a:p>
            <a:pPr lvl="1">
              <a:lnSpc>
                <a:spcPct val="80000"/>
              </a:lnSpc>
              <a:defRPr/>
            </a:pPr>
            <a:r>
              <a:rPr lang="tr-TR" sz="1500" dirty="0" smtClean="0">
                <a:solidFill>
                  <a:srgbClr val="783A7A"/>
                </a:solidFill>
              </a:rPr>
              <a:t>GNO’ sının 3 ve üstü olmasına</a:t>
            </a:r>
          </a:p>
          <a:p>
            <a:pPr lvl="1">
              <a:lnSpc>
                <a:spcPct val="80000"/>
              </a:lnSpc>
              <a:defRPr/>
            </a:pPr>
            <a:r>
              <a:rPr lang="tr-TR" sz="1500" dirty="0" smtClean="0">
                <a:solidFill>
                  <a:srgbClr val="FF0000"/>
                </a:solidFill>
              </a:rPr>
              <a:t>Başarısız dersi olmamasına</a:t>
            </a:r>
          </a:p>
          <a:p>
            <a:pPr lvl="1">
              <a:lnSpc>
                <a:spcPct val="80000"/>
              </a:lnSpc>
              <a:defRPr/>
            </a:pPr>
            <a:r>
              <a:rPr lang="tr-TR" sz="1500" dirty="0" smtClean="0">
                <a:solidFill>
                  <a:srgbClr val="FFC000"/>
                </a:solidFill>
              </a:rPr>
              <a:t>Bölüm puan türü ile öğrencinin puan türünün farklılığına</a:t>
            </a:r>
          </a:p>
          <a:p>
            <a:pPr lvl="1">
              <a:lnSpc>
                <a:spcPct val="80000"/>
              </a:lnSpc>
              <a:defRPr/>
            </a:pPr>
            <a:r>
              <a:rPr lang="tr-TR" sz="1500" dirty="0" smtClean="0">
                <a:solidFill>
                  <a:srgbClr val="FF3300"/>
                </a:solidFill>
              </a:rPr>
              <a:t>Öğrencinin puan türü farklı ise öğrencinin başvurduğu bölümün puan türünden puanının yerleştiği yıl ülke içinde o bölümün taban puanına eşit veya daha büyük olmasına</a:t>
            </a:r>
          </a:p>
          <a:p>
            <a:pPr lvl="1">
              <a:lnSpc>
                <a:spcPct val="80000"/>
              </a:lnSpc>
              <a:defRPr/>
            </a:pPr>
            <a:r>
              <a:rPr lang="tr-TR" sz="1500" dirty="0" smtClean="0">
                <a:solidFill>
                  <a:schemeClr val="tx1"/>
                </a:solidFill>
              </a:rPr>
              <a:t>Başvuran öğrencinin yarıyılının 3 veya 5 olmasına</a:t>
            </a:r>
          </a:p>
          <a:p>
            <a:pPr>
              <a:lnSpc>
                <a:spcPct val="80000"/>
              </a:lnSpc>
              <a:defRPr/>
            </a:pPr>
            <a:r>
              <a:rPr lang="tr-TR" sz="1500" dirty="0" smtClean="0"/>
              <a:t>Dikkat Ediniz!</a:t>
            </a:r>
          </a:p>
          <a:p>
            <a:pPr>
              <a:lnSpc>
                <a:spcPct val="80000"/>
              </a:lnSpc>
              <a:defRPr/>
            </a:pPr>
            <a:r>
              <a:rPr lang="tr-TR" sz="1500" dirty="0" smtClean="0">
                <a:solidFill>
                  <a:srgbClr val="0070C0"/>
                </a:solidFill>
              </a:rPr>
              <a:t>Öğrencinin 2. öğretim programından normal öğretim programına geçebilmesi için devam ettiği programda %10’luk dilime girmesi gerekir. </a:t>
            </a:r>
            <a:endParaRPr lang="tr-TR" sz="1500" dirty="0" smtClean="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tr-TR" sz="1500" dirty="0" smtClean="0"/>
          </a:p>
          <a:p>
            <a:pPr>
              <a:lnSpc>
                <a:spcPct val="80000"/>
              </a:lnSpc>
              <a:defRPr/>
            </a:pPr>
            <a:endParaRPr lang="tr-TR" sz="1500" dirty="0" smtClean="0"/>
          </a:p>
          <a:p>
            <a:pPr>
              <a:lnSpc>
                <a:spcPct val="80000"/>
              </a:lnSpc>
              <a:defRPr/>
            </a:pPr>
            <a:r>
              <a:rPr lang="tr-TR" sz="1500" dirty="0" smtClean="0">
                <a:solidFill>
                  <a:srgbClr val="FF3300"/>
                </a:solidFill>
              </a:rPr>
              <a:t>DEĞERLENDİRMENİZİ MAVİ TEMALI ALANDAKİ UYARILARA DİKKAT  EDEREK YAPINIZ!</a:t>
            </a:r>
          </a:p>
          <a:p>
            <a:pPr lvl="1">
              <a:lnSpc>
                <a:spcPct val="80000"/>
              </a:lnSpc>
              <a:buFont typeface="Georgia" pitchFamily="18" charset="0"/>
              <a:buNone/>
              <a:defRPr/>
            </a:pPr>
            <a:endParaRPr lang="tr-TR" sz="1500" dirty="0" smtClean="0">
              <a:solidFill>
                <a:srgbClr val="FF33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Yatay Geçiş Başvuru Değerlendirme Bilgilendirme Sunumu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B4EC9-3246-4577-83D2-F4A52B6309A2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 cstate="print"/>
          <a:srcRect t="26640" b="21037"/>
          <a:stretch>
            <a:fillRect/>
          </a:stretch>
        </p:blipFill>
        <p:spPr bwMode="auto">
          <a:xfrm>
            <a:off x="468313" y="2276475"/>
            <a:ext cx="41148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Sağ Ok"/>
          <p:cNvSpPr/>
          <p:nvPr/>
        </p:nvSpPr>
        <p:spPr>
          <a:xfrm>
            <a:off x="1116013" y="2349500"/>
            <a:ext cx="360362" cy="1428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1" name="20 Sağ Ok"/>
          <p:cNvSpPr/>
          <p:nvPr/>
        </p:nvSpPr>
        <p:spPr>
          <a:xfrm>
            <a:off x="1116013" y="3141663"/>
            <a:ext cx="360362" cy="14287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2" name="21 Sağ Ok"/>
          <p:cNvSpPr/>
          <p:nvPr/>
        </p:nvSpPr>
        <p:spPr>
          <a:xfrm>
            <a:off x="1116013" y="3357563"/>
            <a:ext cx="360362" cy="1428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3" name="22 Sağ Ok"/>
          <p:cNvSpPr/>
          <p:nvPr/>
        </p:nvSpPr>
        <p:spPr>
          <a:xfrm>
            <a:off x="1116013" y="3573463"/>
            <a:ext cx="360362" cy="1428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4" name="23 Sağ Ok"/>
          <p:cNvSpPr/>
          <p:nvPr/>
        </p:nvSpPr>
        <p:spPr>
          <a:xfrm flipH="1">
            <a:off x="3635375" y="3141663"/>
            <a:ext cx="360363" cy="1428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7" name="26 Yuvarlatılmış Dikdörtgen"/>
          <p:cNvSpPr/>
          <p:nvPr/>
        </p:nvSpPr>
        <p:spPr>
          <a:xfrm>
            <a:off x="395288" y="4005263"/>
            <a:ext cx="1728787" cy="2159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28" name="27 Dirsek Bağlayıcısı"/>
          <p:cNvCxnSpPr/>
          <p:nvPr/>
        </p:nvCxnSpPr>
        <p:spPr>
          <a:xfrm flipV="1">
            <a:off x="1763713" y="6165850"/>
            <a:ext cx="3024187" cy="215900"/>
          </a:xfrm>
          <a:prstGeom prst="bentConnector3">
            <a:avLst>
              <a:gd name="adj1" fmla="val 8897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Yay"/>
          <p:cNvSpPr/>
          <p:nvPr/>
        </p:nvSpPr>
        <p:spPr>
          <a:xfrm flipH="1">
            <a:off x="827088" y="2420938"/>
            <a:ext cx="720725" cy="1008062"/>
          </a:xfrm>
          <a:prstGeom prst="arc">
            <a:avLst>
              <a:gd name="adj1" fmla="val 16200000"/>
              <a:gd name="adj2" fmla="val 5627944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14 Sağ Ok"/>
          <p:cNvSpPr/>
          <p:nvPr/>
        </p:nvSpPr>
        <p:spPr>
          <a:xfrm flipH="1">
            <a:off x="3635375" y="3573463"/>
            <a:ext cx="360363" cy="142875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15 Sağ Ok"/>
          <p:cNvSpPr/>
          <p:nvPr/>
        </p:nvSpPr>
        <p:spPr>
          <a:xfrm flipH="1">
            <a:off x="3635375" y="4437063"/>
            <a:ext cx="360363" cy="142875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" name="16 Yay"/>
          <p:cNvSpPr/>
          <p:nvPr/>
        </p:nvSpPr>
        <p:spPr>
          <a:xfrm>
            <a:off x="3708400" y="3644900"/>
            <a:ext cx="431800" cy="863600"/>
          </a:xfrm>
          <a:prstGeom prst="arc">
            <a:avLst>
              <a:gd name="adj1" fmla="val 16200000"/>
              <a:gd name="adj2" fmla="val 5627944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66800"/>
          </a:xfrm>
        </p:spPr>
        <p:txBody>
          <a:bodyPr/>
          <a:lstStyle/>
          <a:p>
            <a:r>
              <a:rPr lang="tr-TR" sz="3600" smtClean="0"/>
              <a:t>Başvuru Bilgilerini Kontrol Etme</a:t>
            </a:r>
            <a:r>
              <a:rPr lang="tr-TR" sz="3200" smtClean="0"/>
              <a:t/>
            </a:r>
            <a:br>
              <a:rPr lang="tr-TR" sz="3200" smtClean="0"/>
            </a:br>
            <a:r>
              <a:rPr lang="tr-TR" sz="3200" smtClean="0"/>
              <a:t>           </a:t>
            </a:r>
            <a:r>
              <a:rPr lang="tr-TR" sz="2800" smtClean="0">
                <a:solidFill>
                  <a:srgbClr val="FF3300"/>
                </a:solidFill>
              </a:rPr>
              <a:t>(</a:t>
            </a:r>
            <a:r>
              <a:rPr lang="tr-TR" sz="2800" b="1" smtClean="0">
                <a:solidFill>
                  <a:srgbClr val="FF3300"/>
                </a:solidFill>
              </a:rPr>
              <a:t>KURUMLAR ARASI YURTİÇİ VE YURTDIŞI</a:t>
            </a:r>
            <a:r>
              <a:rPr lang="tr-TR" sz="2800" smtClean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Yatay Geçiş Başvuru Değerlendirme Bilgilendirme Sunumu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E75D-21F2-472A-A1CA-2B23AE6AC213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21509" name="2 İçerik Yer Tutucusu"/>
          <p:cNvSpPr txBox="1">
            <a:spLocks/>
          </p:cNvSpPr>
          <p:nvPr/>
        </p:nvSpPr>
        <p:spPr bwMode="auto">
          <a:xfrm>
            <a:off x="4211638" y="2128838"/>
            <a:ext cx="46815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tr-TR">
                <a:latin typeface="Georgia" pitchFamily="18" charset="0"/>
              </a:rPr>
              <a:t>Öğrenci bilgilerini kontrol ederken;</a:t>
            </a: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r>
              <a:rPr lang="tr-TR">
                <a:solidFill>
                  <a:srgbClr val="783A7A"/>
                </a:solidFill>
                <a:latin typeface="Georgia" pitchFamily="18" charset="0"/>
              </a:rPr>
              <a:t>GNO’ sının 3 ve üstü olmasına,</a:t>
            </a: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r>
              <a:rPr lang="tr-TR">
                <a:solidFill>
                  <a:srgbClr val="783A7A"/>
                </a:solidFill>
                <a:latin typeface="Georgia" pitchFamily="18" charset="0"/>
              </a:rPr>
              <a:t>Alt yarıyıllardan başarısız dersi olmamasına,</a:t>
            </a: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r>
              <a:rPr lang="tr-TR">
                <a:solidFill>
                  <a:srgbClr val="783A7A"/>
                </a:solidFill>
                <a:latin typeface="Georgia" pitchFamily="18" charset="0"/>
              </a:rPr>
              <a:t>GNO’su 3’ün altında ise Üniversite giriş puanının yatay geçiş başvurusu yaptığı programın o yıl ki taban puanına eşit yada yüksek olmasına,</a:t>
            </a: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r>
              <a:rPr lang="tr-TR">
                <a:solidFill>
                  <a:schemeClr val="accent2"/>
                </a:solidFill>
                <a:latin typeface="Georgia" pitchFamily="18" charset="0"/>
              </a:rPr>
              <a:t> Öğrencinin, başvurduğu yarıyılının 3 veya 5</a:t>
            </a:r>
            <a:r>
              <a:rPr lang="tr-TR">
                <a:solidFill>
                  <a:srgbClr val="326064"/>
                </a:solidFill>
                <a:latin typeface="Georgia" pitchFamily="18" charset="0"/>
              </a:rPr>
              <a:t> olmasına </a:t>
            </a:r>
            <a:r>
              <a:rPr lang="tr-TR">
                <a:latin typeface="Georgia" pitchFamily="18" charset="0"/>
              </a:rPr>
              <a:t>Dikkat Ediniz!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tr-TR">
                <a:solidFill>
                  <a:srgbClr val="0070C0"/>
                </a:solidFill>
                <a:latin typeface="Georgia" pitchFamily="18" charset="0"/>
              </a:rPr>
              <a:t>Öğrencinin 2. öğretim programından normal öğretim programına geçebilmesi için devam ettiği programda %10’luk dilime girmesi gerekir.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tr-TR">
                <a:latin typeface="Georgia" pitchFamily="18" charset="0"/>
              </a:rPr>
              <a:t>Mavi temalı alandaki uyarılara dikkat ediniz!</a:t>
            </a: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</a:pPr>
            <a:endParaRPr lang="tr-TR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71725"/>
            <a:ext cx="40179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ağ Ok"/>
          <p:cNvSpPr/>
          <p:nvPr/>
        </p:nvSpPr>
        <p:spPr>
          <a:xfrm>
            <a:off x="1258888" y="2493963"/>
            <a:ext cx="360362" cy="14287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1258888" y="2708275"/>
            <a:ext cx="360362" cy="1428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6800"/>
          </a:xfrm>
        </p:spPr>
        <p:txBody>
          <a:bodyPr/>
          <a:lstStyle/>
          <a:p>
            <a:r>
              <a:rPr lang="tr-TR" smtClean="0"/>
              <a:t>Başvuruyu Onaylama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88"/>
            <a:ext cx="4043363" cy="3987800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smtClean="0"/>
              <a:t>Başvuru yapan öğrencinin bilgilerini kontrol ettikten sonra öğrencinin adının sağında bulunan aşağı açılır listeden değerlendirme durumunu seçiniz.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smtClean="0"/>
              <a:t>“Uygun” seçeneği öğrencinin başvurusunun değerlendirmeye alınacağını belirtir.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smtClean="0"/>
              <a:t>Diğer tüm seçenekler başvurunun kabul edilmeme nedenini belirtir.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Yatay Geçiş Başvuru Değerlendirme Bilgilendirme Sunumu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0D44F-2A2E-485F-AFF9-080E2B0BDBD1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22534" name="8 Metin kutusu"/>
          <p:cNvSpPr txBox="1">
            <a:spLocks noChangeArrowheads="1"/>
          </p:cNvSpPr>
          <p:nvPr/>
        </p:nvSpPr>
        <p:spPr bwMode="auto">
          <a:xfrm>
            <a:off x="4716463" y="4365625"/>
            <a:ext cx="4248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NOT</a:t>
            </a:r>
            <a:r>
              <a:rPr lang="tr-TR"/>
              <a:t>: </a:t>
            </a:r>
            <a:r>
              <a:rPr lang="tr-TR" u="sng"/>
              <a:t>“Değerlendirme Durumu” bölümünden “Diğer” seçeneği seçilmiş ise “</a:t>
            </a:r>
            <a:r>
              <a:rPr lang="tr-TR" b="1" u="sng"/>
              <a:t>Yönetim Kurulu Kararı/Açıklama</a:t>
            </a:r>
            <a:r>
              <a:rPr lang="tr-TR" u="sng"/>
              <a:t>” bölümüne başvurunun reddi ile ilgili bir açıklama girilmelidir. Açıklama girdikten sonra  “</a:t>
            </a:r>
            <a:r>
              <a:rPr lang="tr-TR" b="1" u="sng"/>
              <a:t>Öğrenci İçin Yönetim Kurulu Kararı Kaydet</a:t>
            </a:r>
            <a:r>
              <a:rPr lang="tr-TR" u="sng"/>
              <a:t>” yazısına tıklamayı unutmayınız.</a:t>
            </a:r>
          </a:p>
        </p:txBody>
      </p:sp>
      <p:pic>
        <p:nvPicPr>
          <p:cNvPr id="2253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925" y="1268413"/>
            <a:ext cx="3902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6800"/>
          </a:xfrm>
        </p:spPr>
        <p:txBody>
          <a:bodyPr/>
          <a:lstStyle/>
          <a:p>
            <a:r>
              <a:rPr lang="tr-TR" smtClean="0"/>
              <a:t>Başvuruyu Onaylama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44675"/>
            <a:ext cx="4572000" cy="48688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1900" dirty="0" smtClean="0"/>
              <a:t>Başvuru yapan tüm öğrencilerin durumlarını belirleyip “</a:t>
            </a:r>
            <a:r>
              <a:rPr lang="tr-TR" sz="1900" b="1" dirty="0" smtClean="0"/>
              <a:t>uygun” veya diğer seçeneklerden birini seçme</a:t>
            </a:r>
            <a:r>
              <a:rPr lang="tr-TR" sz="1900" dirty="0" smtClean="0"/>
              <a:t> işlemini tüm başvuran öğrenciler için yapınız.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1900" dirty="0" smtClean="0"/>
              <a:t>Tüm öğrenciler için bir durum girdikten sonra sağdaki menüden “</a:t>
            </a:r>
            <a:r>
              <a:rPr lang="tr-TR" sz="1900" b="1" dirty="0" smtClean="0"/>
              <a:t>Tercihleri Değerlendir</a:t>
            </a:r>
            <a:r>
              <a:rPr lang="tr-TR" sz="1900" dirty="0" smtClean="0"/>
              <a:t>” yazısına tıklayarak ön değerlendirme işlemini yapabilirsiniz.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1900" dirty="0" smtClean="0"/>
              <a:t>Bu sayfa Kurum içi, </a:t>
            </a:r>
            <a:r>
              <a:rPr lang="tr-TR" sz="1900" dirty="0" err="1" smtClean="0"/>
              <a:t>Kurumlararası</a:t>
            </a:r>
            <a:r>
              <a:rPr lang="tr-TR" sz="1900" dirty="0" smtClean="0"/>
              <a:t> Yurt içi ve Yurt dışı Yatay Geçiş başvurularını değerlendirmek için </a:t>
            </a:r>
            <a:r>
              <a:rPr lang="tr-TR" sz="1900" dirty="0" smtClean="0">
                <a:solidFill>
                  <a:srgbClr val="FF0000"/>
                </a:solidFill>
              </a:rPr>
              <a:t>12-16 </a:t>
            </a:r>
            <a:r>
              <a:rPr lang="tr-TR" sz="1900" b="1" dirty="0" smtClean="0">
                <a:solidFill>
                  <a:srgbClr val="FF0000"/>
                </a:solidFill>
              </a:rPr>
              <a:t>Ağustos </a:t>
            </a:r>
            <a:r>
              <a:rPr lang="tr-TR" sz="1900" b="1" dirty="0" smtClean="0">
                <a:solidFill>
                  <a:srgbClr val="FF0000"/>
                </a:solidFill>
              </a:rPr>
              <a:t>2013</a:t>
            </a:r>
            <a:r>
              <a:rPr lang="tr-TR" sz="1900" dirty="0" smtClean="0">
                <a:solidFill>
                  <a:srgbClr val="FF0000"/>
                </a:solidFill>
              </a:rPr>
              <a:t> </a:t>
            </a:r>
            <a:r>
              <a:rPr lang="tr-TR" sz="1900" dirty="0" smtClean="0"/>
              <a:t>tarihlerinde ön değerlendirmeleri gerçekleştirmek üzere öğrenci işlerine açık </a:t>
            </a:r>
            <a:r>
              <a:rPr lang="tr-TR" sz="1900" dirty="0" smtClean="0"/>
              <a:t>olacaktır.Yerleşenler </a:t>
            </a:r>
            <a:r>
              <a:rPr lang="tr-TR" sz="1900" dirty="0" smtClean="0"/>
              <a:t>ilgili </a:t>
            </a:r>
            <a:r>
              <a:rPr lang="tr-TR" sz="1900" dirty="0" smtClean="0">
                <a:solidFill>
                  <a:srgbClr val="C00000"/>
                </a:solidFill>
              </a:rPr>
              <a:t>26-27 </a:t>
            </a:r>
            <a:r>
              <a:rPr lang="tr-TR" sz="1900" dirty="0" smtClean="0">
                <a:solidFill>
                  <a:srgbClr val="C00000"/>
                </a:solidFill>
              </a:rPr>
              <a:t>Ağustos </a:t>
            </a:r>
            <a:r>
              <a:rPr lang="tr-TR" sz="1900" dirty="0" smtClean="0">
                <a:solidFill>
                  <a:srgbClr val="C00000"/>
                </a:solidFill>
              </a:rPr>
              <a:t>2013</a:t>
            </a:r>
            <a:r>
              <a:rPr lang="tr-TR" sz="1900" dirty="0" smtClean="0"/>
              <a:t> </a:t>
            </a:r>
            <a:r>
              <a:rPr lang="tr-TR" sz="1900" dirty="0" smtClean="0"/>
              <a:t>tarihleri arasında Fakülte/Yüksekokul Yönetim Kurulu Kararı </a:t>
            </a:r>
            <a:r>
              <a:rPr lang="tr-TR" sz="1900" dirty="0" smtClean="0"/>
              <a:t>alınarak en geç </a:t>
            </a:r>
            <a:r>
              <a:rPr lang="tr-TR" sz="1900" dirty="0" smtClean="0">
                <a:solidFill>
                  <a:srgbClr val="FF0000"/>
                </a:solidFill>
              </a:rPr>
              <a:t>28 </a:t>
            </a:r>
            <a:r>
              <a:rPr lang="tr-TR" sz="1900" dirty="0" smtClean="0">
                <a:solidFill>
                  <a:srgbClr val="FF0000"/>
                </a:solidFill>
              </a:rPr>
              <a:t>Ağustos 2012 </a:t>
            </a:r>
            <a:r>
              <a:rPr lang="tr-TR" sz="1900" dirty="0" smtClean="0"/>
              <a:t>tarihine kadar  </a:t>
            </a:r>
            <a:r>
              <a:rPr lang="tr-TR" sz="1900" dirty="0" smtClean="0"/>
              <a:t>Öğrenci İşleri Daire Başkanlığına gönderilecektir.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1900" dirty="0" smtClean="0"/>
          </a:p>
          <a:p>
            <a:pPr>
              <a:lnSpc>
                <a:spcPct val="80000"/>
              </a:lnSpc>
              <a:defRPr/>
            </a:pPr>
            <a:endParaRPr lang="tr-TR" sz="1900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Yatay Geçiş Başvuru Değerlendirme Bilgilendirme Sunumu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7D6A-1EDF-4DEC-AC6F-43565625122F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28775"/>
            <a:ext cx="41036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Oval 10"/>
          <p:cNvSpPr>
            <a:spLocks noChangeArrowheads="1"/>
          </p:cNvSpPr>
          <p:nvPr/>
        </p:nvSpPr>
        <p:spPr bwMode="auto">
          <a:xfrm>
            <a:off x="7885113" y="2133600"/>
            <a:ext cx="790575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Sayfaya Erişim</a:t>
            </a:r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>
          <a:xfrm>
            <a:off x="4572000" y="2249488"/>
            <a:ext cx="4114800" cy="4324350"/>
          </a:xfrm>
        </p:spPr>
        <p:txBody>
          <a:bodyPr/>
          <a:lstStyle/>
          <a:p>
            <a:pPr eaLnBrk="1" hangingPunct="1"/>
            <a:r>
              <a:rPr lang="tr-TR" smtClean="0">
                <a:hlinkClick r:id="rId2"/>
              </a:rPr>
              <a:t>http://obs.sdu.edu.tr</a:t>
            </a:r>
            <a:r>
              <a:rPr lang="tr-TR" smtClean="0"/>
              <a:t> adresine gidiniz.</a:t>
            </a:r>
          </a:p>
          <a:p>
            <a:pPr eaLnBrk="1" hangingPunct="1"/>
            <a:r>
              <a:rPr lang="tr-TR" smtClean="0"/>
              <a:t>Öğrenci  İşleri Girişi yazısına tıklayınız.</a:t>
            </a:r>
          </a:p>
          <a:p>
            <a:pPr eaLnBrk="1" hangingPunct="1"/>
            <a:endParaRPr lang="tr-TR" smtClean="0"/>
          </a:p>
        </p:txBody>
      </p:sp>
      <p:sp>
        <p:nvSpPr>
          <p:cNvPr id="6148" name="Picture 2"/>
          <p:cNvSpPr>
            <a:spLocks noChangeAspect="1" noChangeArrowheads="1"/>
          </p:cNvSpPr>
          <p:nvPr/>
        </p:nvSpPr>
        <p:spPr bwMode="auto">
          <a:xfrm>
            <a:off x="250825" y="2287588"/>
            <a:ext cx="42846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74" name="5 Altbilgi Yer Tutucusu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/>
              <a:t>Yatay Geçiş Başvuru Değerlendirme Bilgilendirme Sunumu</a:t>
            </a:r>
          </a:p>
        </p:txBody>
      </p:sp>
      <p:sp>
        <p:nvSpPr>
          <p:cNvPr id="7175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D6579-A0E5-4798-A96C-392548D8DA9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2439988"/>
            <a:ext cx="42846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492500" y="3716338"/>
            <a:ext cx="1152525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r>
              <a:rPr lang="tr-TR" smtClean="0"/>
              <a:t>Sonraki İşlemler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Yatay Geçiş Başvuru Değerlendirme Bilgilendirme Sunumu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5CF42-E512-491D-B963-0E7F6D079A68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24581" name="2 İçerik Yer Tutucusu"/>
          <p:cNvSpPr>
            <a:spLocks/>
          </p:cNvSpPr>
          <p:nvPr/>
        </p:nvSpPr>
        <p:spPr bwMode="auto">
          <a:xfrm>
            <a:off x="468313" y="1844675"/>
            <a:ext cx="82296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tr-TR" sz="2400" dirty="0">
                <a:latin typeface="Georgia" pitchFamily="18" charset="0"/>
              </a:rPr>
              <a:t>Kazananlar </a:t>
            </a:r>
            <a:r>
              <a:rPr lang="tr-TR" sz="2400" dirty="0" smtClean="0">
                <a:latin typeface="Georgia" pitchFamily="18" charset="0"/>
              </a:rPr>
              <a:t>29/08/2013 tarihinde </a:t>
            </a:r>
            <a:r>
              <a:rPr lang="tr-TR" sz="2400" dirty="0">
                <a:latin typeface="Georgia" pitchFamily="18" charset="0"/>
              </a:rPr>
              <a:t>Öğrenci İşleri Daire Başkanlığınca  </a:t>
            </a:r>
            <a:r>
              <a:rPr lang="tr-TR" sz="2400" dirty="0">
                <a:latin typeface="Georgia" pitchFamily="18" charset="0"/>
                <a:hlinkClick r:id="rId2"/>
              </a:rPr>
              <a:t>http://w3.</a:t>
            </a:r>
            <a:r>
              <a:rPr lang="tr-TR" sz="2400" dirty="0" err="1">
                <a:latin typeface="Georgia" pitchFamily="18" charset="0"/>
                <a:hlinkClick r:id="rId2"/>
              </a:rPr>
              <a:t>sdu</a:t>
            </a:r>
            <a:r>
              <a:rPr lang="tr-TR" sz="2400" dirty="0">
                <a:latin typeface="Georgia" pitchFamily="18" charset="0"/>
                <a:hlinkClick r:id="rId2"/>
              </a:rPr>
              <a:t>.edu.tr</a:t>
            </a:r>
            <a:r>
              <a:rPr lang="tr-TR" sz="2400" dirty="0">
                <a:latin typeface="Georgia" pitchFamily="18" charset="0"/>
              </a:rPr>
              <a:t> adresinde ilan edilecektir</a:t>
            </a:r>
            <a:r>
              <a:rPr lang="tr-TR" sz="2400" dirty="0" smtClean="0">
                <a:latin typeface="Georgia" pitchFamily="18" charset="0"/>
              </a:rPr>
              <a:t>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endParaRPr lang="tr-TR" sz="2400" dirty="0">
              <a:latin typeface="Georgia" pitchFamily="18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tr-TR" sz="2400" dirty="0" smtClean="0">
                <a:latin typeface="Georgia" pitchFamily="18" charset="0"/>
              </a:rPr>
              <a:t>Yedeklerin ilanı birim web sayfalarında 09/09/2013 tarihinde ilan edilecektir.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</a:pPr>
            <a:endParaRPr lang="tr-TR" sz="2400" dirty="0">
              <a:latin typeface="Georgia" pitchFamily="18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endParaRPr lang="tr-TR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İletişim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smtClean="0"/>
              <a:t>Öğrenci İşleri Daire Başkanlığı Yardım Masası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tr-TR" dirty="0" smtClean="0"/>
              <a:t>Tel: </a:t>
            </a:r>
            <a:r>
              <a:rPr lang="tr-TR" dirty="0" smtClean="0">
                <a:latin typeface="+mj-lt"/>
              </a:rPr>
              <a:t>1068-1937-1938</a:t>
            </a:r>
            <a:endParaRPr lang="tr-TR" dirty="0" smtClean="0">
              <a:latin typeface="+mj-lt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Yatay Geçiş Başvuru Değerlendirme Bilgilendirme Sunumu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CF-CBCD-4A4F-A699-1D41A3082452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70325"/>
          </a:xfrm>
        </p:spPr>
        <p:txBody>
          <a:bodyPr/>
          <a:lstStyle/>
          <a:p>
            <a:pPr algn="ctr"/>
            <a:r>
              <a:rPr lang="tr-TR" smtClean="0">
                <a:solidFill>
                  <a:srgbClr val="FF3300"/>
                </a:solidFill>
                <a:latin typeface="Arial" charset="0"/>
              </a:rPr>
              <a:t>HATALI GİRİŞ YAPAN, TERCİH EKLEYEMEYEN ÖĞRENCİLERİN BİLGİLERİNİN SİSTEMDEN DÜZELTİLMESİ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395288" y="836613"/>
            <a:ext cx="8291512" cy="57372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tr-TR" smtClean="0">
                <a:latin typeface="Arial" charset="0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>
                <a:latin typeface="Arial" charset="0"/>
              </a:rPr>
              <a:t>Yatay Geçiş İşlemleri menüsüne girerek </a:t>
            </a:r>
            <a:r>
              <a:rPr lang="tr-TR" sz="1800" smtClean="0"/>
              <a:t>Yatay Geçiş Öğrenci Yerleştirme sekmesini tıklayınız.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258888" y="4437063"/>
            <a:ext cx="792162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708400" y="6092825"/>
            <a:ext cx="576263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 flipH="1">
            <a:off x="1908175" y="1484313"/>
            <a:ext cx="4824413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199" name="Oval 12"/>
          <p:cNvSpPr>
            <a:spLocks noChangeArrowheads="1"/>
          </p:cNvSpPr>
          <p:nvPr/>
        </p:nvSpPr>
        <p:spPr bwMode="auto">
          <a:xfrm>
            <a:off x="1258888" y="4076700"/>
            <a:ext cx="865187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 flipH="1">
            <a:off x="1692275" y="1628775"/>
            <a:ext cx="14287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/>
              <a:t>Fakülte,Bölüm ve Yarıyıl ile Yerleştirme Şekli bilgilerini ilgili alanlara yazarak Listele Butonunu tıklayınız.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827088" y="1916113"/>
            <a:ext cx="6553200" cy="10080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771775" y="1557338"/>
            <a:ext cx="863600" cy="18716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116013" y="1557338"/>
            <a:ext cx="216058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835150" y="1628775"/>
            <a:ext cx="187325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6948488" y="2852738"/>
            <a:ext cx="504825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3779838" y="1700213"/>
            <a:ext cx="7921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smtClean="0"/>
              <a:t>Listedeki öğrencileri ‘Detay’ Butonuna tıklayarak bilgilerini kontrol ederek hatalı giriş yapan öğrencilerin TC ‘sini kopyalayarak ‘Yatay Geçiş Kurumlararası Öğrenci Kaydı’ menüsüne giriniz.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635375" y="5589588"/>
            <a:ext cx="504825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339975" y="5589588"/>
            <a:ext cx="360363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555875" y="1412875"/>
            <a:ext cx="936625" cy="410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3995738" y="1700213"/>
            <a:ext cx="1081087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258888" y="3573463"/>
            <a:ext cx="1009650" cy="287337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763713" y="1989138"/>
            <a:ext cx="0" cy="1655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/>
              <a:t>‘Yatay Geçiş Kurumlar arası Öğrenci Kaydı’ menüsünü tıklayarak Başvuru Formuna ulaşınız.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258888" y="4652963"/>
            <a:ext cx="1081087" cy="3603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>
            <a:off x="1692275" y="1557338"/>
            <a:ext cx="935038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4716463" y="1628775"/>
            <a:ext cx="2808287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/>
              <a:t>Hatalı olan öğrencinin TC’sini ilgili alana yazarak ‘listele’ butonunu tıklayınız.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132138" y="1773238"/>
            <a:ext cx="792162" cy="2232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011863" y="1773238"/>
            <a:ext cx="129698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7019925" y="3284538"/>
            <a:ext cx="431800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2339975" y="3933825"/>
            <a:ext cx="360363" cy="2159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smtClean="0"/>
              <a:t>Hatalı Olan Bilgileri Düzelterek ‘Bilgileri Güncelle’ Butonunu Tıklayınız.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572000" y="4797425"/>
            <a:ext cx="1152525" cy="2889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932363" y="1700213"/>
            <a:ext cx="21590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1094</TotalTime>
  <Words>704</Words>
  <Application>Microsoft Office PowerPoint</Application>
  <PresentationFormat>Ekran Gösterisi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Trebuchet MS</vt:lpstr>
      <vt:lpstr>Georgia</vt:lpstr>
      <vt:lpstr>Wingdings 2</vt:lpstr>
      <vt:lpstr>Calibri</vt:lpstr>
      <vt:lpstr>Şehir Hayatı</vt:lpstr>
      <vt:lpstr>Yatay Geçiş Başvurusu Değerlendirme</vt:lpstr>
      <vt:lpstr>Sayfaya Erişim</vt:lpstr>
      <vt:lpstr>HATALI GİRİŞ YAPAN, TERCİH EKLEYEMEYEN ÖĞRENCİLERİN BİLGİLERİNİN SİSTEMDEN DÜZELTİLMESİ</vt:lpstr>
      <vt:lpstr>Yatay Geçiş İşlemleri menüsüne girerek Yatay Geçiş Öğrenci Yerleştirme sekmesini tıklayınız.</vt:lpstr>
      <vt:lpstr>Fakülte,Bölüm ve Yarıyıl ile Yerleştirme Şekli bilgilerini ilgili alanlara yazarak Listele Butonunu tıklayınız.</vt:lpstr>
      <vt:lpstr>Listedeki öğrencileri ‘Detay’ Butonuna tıklayarak bilgilerini kontrol ederek hatalı giriş yapan öğrencilerin TC ‘sini kopyalayarak ‘Yatay Geçiş Kurumlararası Öğrenci Kaydı’ menüsüne giriniz.</vt:lpstr>
      <vt:lpstr>‘Yatay Geçiş Kurumlar arası Öğrenci Kaydı’ menüsünü tıklayarak Başvuru Formuna ulaşınız.</vt:lpstr>
      <vt:lpstr>Hatalı olan öğrencinin TC’sini ilgili alana yazarak ‘listele’ butonunu tıklayınız.</vt:lpstr>
      <vt:lpstr>Hatalı Olan Bilgileri Düzelterek ‘Bilgileri Güncelle’ Butonunu Tıklayınız.</vt:lpstr>
      <vt:lpstr>Slayt 10</vt:lpstr>
      <vt:lpstr>İçindekiler</vt:lpstr>
      <vt:lpstr>Yatay Geçiş İşlemleri Menüsünden ‘Yatay Geçiş Öğrenci Yerleştirme’ye tıklayarak ilgili sayfaya ulaşınız.</vt:lpstr>
      <vt:lpstr>Fakülte , Bölüm, Yarıyıl Bilgilerini girerek ‘Listele’ Butonunu Tıklayınız.</vt:lpstr>
      <vt:lpstr>Başvuruları Listeleme</vt:lpstr>
      <vt:lpstr>Başvuru Bilgilerini Kontrol Etme</vt:lpstr>
      <vt:lpstr>Başvuru Bilgilerini Kontrol Etme                 (KURUM İÇİ)</vt:lpstr>
      <vt:lpstr>Başvuru Bilgilerini Kontrol Etme            (KURUMLAR ARASI YURTİÇİ VE YURTDIŞI)</vt:lpstr>
      <vt:lpstr>Başvuruyu Onaylama</vt:lpstr>
      <vt:lpstr>Başvuruyu Onaylama</vt:lpstr>
      <vt:lpstr>Sonraki İşlemler</vt:lpstr>
      <vt:lpstr>İletişim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Yatay Geçiş Başvurusu Değerlendirme</dc:title>
  <dc:creator>USERR</dc:creator>
  <cp:lastModifiedBy>Administrator</cp:lastModifiedBy>
  <cp:revision>129</cp:revision>
  <dcterms:created xsi:type="dcterms:W3CDTF">2011-01-31T13:31:33Z</dcterms:created>
  <dcterms:modified xsi:type="dcterms:W3CDTF">2013-08-02T06:53:26Z</dcterms:modified>
</cp:coreProperties>
</file>